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2" r:id="rId17"/>
    <p:sldId id="257" r:id="rId18"/>
    <p:sldId id="258" r:id="rId19"/>
    <p:sldId id="259" r:id="rId20"/>
    <p:sldId id="260" r:id="rId21"/>
    <p:sldId id="277" r:id="rId22"/>
    <p:sldId id="278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4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6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84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25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63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3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36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60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7CBB-544A-4893-A032-84C671A5B5A2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9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PROBLEMS ON SLA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09531" y="5661248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8659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– Metrics for Monitoring and Auditing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Throughput – How quickly the service responds</a:t>
            </a:r>
          </a:p>
          <a:p>
            <a:pPr marL="0" indent="0">
              <a:buNone/>
            </a:pPr>
            <a:r>
              <a:rPr lang="en-US" dirty="0"/>
              <a:t>• Availability – Represented as a percentage of uptime for a service in a given </a:t>
            </a:r>
            <a:r>
              <a:rPr lang="en-US" dirty="0" smtClean="0"/>
              <a:t>observation </a:t>
            </a:r>
            <a:r>
              <a:rPr lang="en-US" dirty="0"/>
              <a:t>period. </a:t>
            </a:r>
          </a:p>
          <a:p>
            <a:pPr marL="0" indent="0">
              <a:buNone/>
            </a:pPr>
            <a:r>
              <a:rPr lang="en-US" dirty="0"/>
              <a:t>• Reliability – How often the service is available</a:t>
            </a:r>
          </a:p>
          <a:p>
            <a:pPr marL="0" indent="0">
              <a:buNone/>
            </a:pPr>
            <a:r>
              <a:rPr lang="en-US" dirty="0"/>
              <a:t>• Load balancing – When elasticity kicks in (new VMs are booted or terminated, for </a:t>
            </a:r>
            <a:r>
              <a:rPr lang="en-US" dirty="0" smtClean="0"/>
              <a:t>example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• Durability – How likely the data is to be lost</a:t>
            </a:r>
          </a:p>
          <a:p>
            <a:pPr marL="0" indent="0">
              <a:buNone/>
            </a:pPr>
            <a:r>
              <a:rPr lang="en-US" dirty="0"/>
              <a:t>• Elasticity – The ability for a given resource to grow infinitely, with limits (the </a:t>
            </a:r>
            <a:r>
              <a:rPr lang="en-US" dirty="0" smtClean="0"/>
              <a:t>maximum </a:t>
            </a:r>
            <a:r>
              <a:rPr lang="en-US" dirty="0"/>
              <a:t>amount of storage or bandwidth, for example) clearly stated</a:t>
            </a:r>
          </a:p>
          <a:p>
            <a:pPr marL="0" indent="0">
              <a:buNone/>
            </a:pPr>
            <a:r>
              <a:rPr lang="en-US" dirty="0"/>
              <a:t>• Linearity – How a system performs as the load increases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4977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– Metrics for Monitoring and Auditing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•  Agility – How quickly the provider responds as the consumer's resource load scales up and </a:t>
            </a:r>
            <a:r>
              <a:rPr lang="en-US" dirty="0" smtClean="0"/>
              <a:t>down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Automation – What percentage of requests to the provider are handled without any human </a:t>
            </a:r>
            <a:r>
              <a:rPr lang="en-US" dirty="0" smtClean="0"/>
              <a:t>interaction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Customer service response times – How quickly the provider responds to a service request. </a:t>
            </a:r>
            <a:r>
              <a:rPr lang="en-US" dirty="0" smtClean="0"/>
              <a:t>This </a:t>
            </a:r>
            <a:r>
              <a:rPr lang="en-US" dirty="0"/>
              <a:t>refers to the human interactions required when something goes wrong with the </a:t>
            </a:r>
            <a:r>
              <a:rPr lang="en-US" dirty="0" err="1" smtClean="0"/>
              <a:t>ondemand</a:t>
            </a:r>
            <a:r>
              <a:rPr lang="en-US" dirty="0"/>
              <a:t>, self-service aspects of the cloud.</a:t>
            </a:r>
          </a:p>
          <a:p>
            <a:pPr marL="0" indent="0">
              <a:buNone/>
            </a:pPr>
            <a:r>
              <a:rPr lang="en-US" dirty="0"/>
              <a:t>• Service-level violation rate – Expressed as the mean rate of SLA violation due to </a:t>
            </a:r>
            <a:r>
              <a:rPr lang="en-US" dirty="0" smtClean="0"/>
              <a:t>infringements </a:t>
            </a:r>
            <a:r>
              <a:rPr lang="en-US" dirty="0"/>
              <a:t>of the agreed warranty levels. </a:t>
            </a:r>
          </a:p>
          <a:p>
            <a:pPr marL="0" indent="0">
              <a:buNone/>
            </a:pPr>
            <a:r>
              <a:rPr lang="en-US" dirty="0"/>
              <a:t>• Transaction time – Time that has elapsed from when a service is invoked till the completion </a:t>
            </a:r>
            <a:r>
              <a:rPr lang="en-US" dirty="0" smtClean="0"/>
              <a:t>of </a:t>
            </a:r>
            <a:r>
              <a:rPr lang="en-US" dirty="0"/>
              <a:t>the transaction, including the delays.</a:t>
            </a:r>
          </a:p>
          <a:p>
            <a:pPr marL="0" indent="0">
              <a:buNone/>
            </a:pPr>
            <a:r>
              <a:rPr lang="en-US" dirty="0"/>
              <a:t>• Resolution time – Time period between detection of a service problem and its resolution.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9241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Example –Cloud SLAs</a:t>
            </a:r>
            <a:endParaRPr lang="en-IN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/>
          <a:stretch/>
        </p:blipFill>
        <p:spPr bwMode="auto">
          <a:xfrm>
            <a:off x="395536" y="1340768"/>
            <a:ext cx="8352929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756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8091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Example –Cloud SLAs</a:t>
            </a:r>
            <a:endParaRPr lang="en-IN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0552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Example –Cloud SLAs</a:t>
            </a:r>
            <a:endParaRPr lang="en-IN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385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Example –Cloud SLAs</a:t>
            </a:r>
            <a:endParaRPr lang="en-IN" sz="3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8092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555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52957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5016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2960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531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t="2898" r="4701" b="10724"/>
          <a:stretch/>
        </p:blipFill>
        <p:spPr bwMode="auto">
          <a:xfrm>
            <a:off x="1" y="476672"/>
            <a:ext cx="9144000" cy="592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385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7" b="26667"/>
          <a:stretch/>
        </p:blipFill>
        <p:spPr bwMode="auto">
          <a:xfrm>
            <a:off x="467544" y="1628800"/>
            <a:ext cx="820891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164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Service Level Agreement?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formal contract between a Service Provider (SP) and a Service Consumer </a:t>
            </a:r>
            <a:r>
              <a:rPr lang="en-US" sz="2400" dirty="0" smtClean="0"/>
              <a:t>(</a:t>
            </a:r>
            <a:r>
              <a:rPr lang="en-US" sz="2400" dirty="0"/>
              <a:t>SC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280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29"/>
          <a:stretch/>
        </p:blipFill>
        <p:spPr bwMode="auto">
          <a:xfrm>
            <a:off x="0" y="1556792"/>
            <a:ext cx="914400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53547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901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3"/>
          <a:stretch/>
        </p:blipFill>
        <p:spPr bwMode="auto">
          <a:xfrm>
            <a:off x="0" y="1602838"/>
            <a:ext cx="9144000" cy="456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3212976"/>
            <a:ext cx="247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+ 15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=9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 40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69160"/>
            <a:ext cx="4112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=(1-  9hrs 40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/350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 20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)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=(</a:t>
            </a:r>
            <a:r>
              <a:rPr lang="en-IN" b="1" dirty="0" smtClean="0">
                <a:solidFill>
                  <a:srgbClr val="FF0000"/>
                </a:solidFill>
              </a:rPr>
              <a:t>1-  9.66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/350.33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) </a:t>
            </a:r>
            <a:r>
              <a:rPr lang="en-IN" b="1" dirty="0">
                <a:solidFill>
                  <a:srgbClr val="FF0000"/>
                </a:solidFill>
              </a:rPr>
              <a:t>X 100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=0.97242 X 100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=97.24%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772816"/>
            <a:ext cx="49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Uptime=360hrs-9hrs and 40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=350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 20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547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791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76056" y="4589160"/>
            <a:ext cx="247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+ 15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=9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 40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28" y="5689038"/>
            <a:ext cx="4112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=(1-  9hrs 40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/350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 20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)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=(</a:t>
            </a:r>
            <a:r>
              <a:rPr lang="en-IN" b="1" dirty="0" smtClean="0">
                <a:solidFill>
                  <a:srgbClr val="FF0000"/>
                </a:solidFill>
              </a:rPr>
              <a:t>1-  9.66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/350.33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) </a:t>
            </a:r>
            <a:r>
              <a:rPr lang="en-IN" b="1" dirty="0">
                <a:solidFill>
                  <a:srgbClr val="FF0000"/>
                </a:solidFill>
              </a:rPr>
              <a:t>X 100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=0.97242 X 100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=97.24%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3645024"/>
            <a:ext cx="49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Uptime=360hrs-9hrs and 40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r>
              <a:rPr lang="en-IN" b="1" dirty="0" smtClean="0">
                <a:solidFill>
                  <a:srgbClr val="FF0000"/>
                </a:solidFill>
              </a:rPr>
              <a:t>=350 </a:t>
            </a:r>
            <a:r>
              <a:rPr lang="en-IN" b="1" dirty="0" err="1" smtClean="0">
                <a:solidFill>
                  <a:srgbClr val="FF0000"/>
                </a:solidFill>
              </a:rPr>
              <a:t>hrs</a:t>
            </a:r>
            <a:r>
              <a:rPr lang="en-IN" b="1" dirty="0" smtClean="0">
                <a:solidFill>
                  <a:srgbClr val="FF0000"/>
                </a:solidFill>
              </a:rPr>
              <a:t> 20 </a:t>
            </a:r>
            <a:r>
              <a:rPr lang="en-IN" b="1" dirty="0" err="1" smtClean="0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547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27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88640"/>
            <a:ext cx="916834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009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SLA</a:t>
            </a:r>
            <a:r>
              <a:rPr lang="en-US" sz="2400" dirty="0"/>
              <a:t>: foundation of the consumer’s trust in the </a:t>
            </a:r>
            <a:r>
              <a:rPr lang="en-US" sz="2400" dirty="0" smtClean="0"/>
              <a:t>provider </a:t>
            </a:r>
          </a:p>
          <a:p>
            <a:r>
              <a:rPr lang="en-US" sz="2400" dirty="0" smtClean="0"/>
              <a:t>Purpose </a:t>
            </a:r>
            <a:r>
              <a:rPr lang="en-US" sz="2400" dirty="0"/>
              <a:t>: to define a formal basis for performance and availability the SP </a:t>
            </a:r>
            <a:r>
              <a:rPr lang="en-US" sz="2400" dirty="0" smtClean="0"/>
              <a:t>guarantees </a:t>
            </a:r>
            <a:r>
              <a:rPr lang="en-US" sz="2400" dirty="0"/>
              <a:t>to </a:t>
            </a:r>
            <a:r>
              <a:rPr lang="en-US" sz="2400" dirty="0" smtClean="0"/>
              <a:t>deliver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4245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SLA </a:t>
            </a:r>
            <a:r>
              <a:rPr lang="en-US" sz="2400" dirty="0"/>
              <a:t>contains Service Level Objectives (SLOs)</a:t>
            </a:r>
          </a:p>
          <a:p>
            <a:pPr marL="0" indent="0">
              <a:buNone/>
            </a:pPr>
            <a:r>
              <a:rPr lang="en-US" sz="2400" dirty="0" smtClean="0"/>
              <a:t>	– </a:t>
            </a:r>
            <a:r>
              <a:rPr lang="en-US" sz="2400" dirty="0"/>
              <a:t>Objectively measurable conditions for the service</a:t>
            </a:r>
          </a:p>
          <a:p>
            <a:pPr marL="0" indent="0">
              <a:buNone/>
            </a:pPr>
            <a:r>
              <a:rPr lang="en-US" sz="2400" dirty="0" smtClean="0"/>
              <a:t>	– </a:t>
            </a:r>
            <a:r>
              <a:rPr lang="en-US" sz="2400" dirty="0"/>
              <a:t>SLA &amp; SLO: basis of selection of cloud provider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7275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 </a:t>
            </a:r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dirty="0"/>
              <a:t>set of services which the provider will deliver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complete, specific definition of each service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responsibilities of the provider and the consumer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set of metrics to measure whether the provider is offering the services </a:t>
            </a:r>
            <a:r>
              <a:rPr lang="en-US" sz="2400" dirty="0" smtClean="0"/>
              <a:t>as </a:t>
            </a:r>
            <a:r>
              <a:rPr lang="en-US" sz="2400" dirty="0"/>
              <a:t>guaranteed</a:t>
            </a:r>
          </a:p>
          <a:p>
            <a:r>
              <a:rPr lang="en-US" sz="2400" dirty="0" smtClean="0"/>
              <a:t>An </a:t>
            </a:r>
            <a:r>
              <a:rPr lang="en-US" sz="2400" dirty="0"/>
              <a:t>auditing mechanism to monitor the services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remedies available to the consumer and the provider if the terms are </a:t>
            </a:r>
            <a:r>
              <a:rPr lang="en-US" sz="2400" dirty="0" smtClean="0"/>
              <a:t>not </a:t>
            </a:r>
            <a:r>
              <a:rPr lang="en-US" sz="2400" dirty="0"/>
              <a:t>satisfied</a:t>
            </a:r>
          </a:p>
          <a:p>
            <a:r>
              <a:rPr lang="en-US" sz="2400" dirty="0" smtClean="0"/>
              <a:t>How </a:t>
            </a:r>
            <a:r>
              <a:rPr lang="en-US" sz="2400" dirty="0"/>
              <a:t>the SLA will change over time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5784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Level Objectives (SLOs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Objectively </a:t>
            </a:r>
            <a:r>
              <a:rPr lang="en-US" dirty="0"/>
              <a:t>measurable conditions for the service</a:t>
            </a:r>
          </a:p>
          <a:p>
            <a:r>
              <a:rPr lang="en-US" dirty="0" smtClean="0"/>
              <a:t>Encompasses </a:t>
            </a:r>
            <a:r>
              <a:rPr lang="en-US" dirty="0"/>
              <a:t>multiple </a:t>
            </a:r>
            <a:r>
              <a:rPr lang="en-US" dirty="0" err="1"/>
              <a:t>QoS</a:t>
            </a:r>
            <a:r>
              <a:rPr lang="en-US" dirty="0"/>
              <a:t> parameters viz. availability, </a:t>
            </a:r>
            <a:r>
              <a:rPr lang="en-US" dirty="0" smtClean="0"/>
              <a:t>serviceability</a:t>
            </a:r>
            <a:r>
              <a:rPr lang="en-US" dirty="0"/>
              <a:t>, billing, penalties, throughput, response </a:t>
            </a:r>
            <a:r>
              <a:rPr lang="en-US" dirty="0" smtClean="0"/>
              <a:t>time</a:t>
            </a:r>
            <a:r>
              <a:rPr lang="en-US" dirty="0"/>
              <a:t>, or </a:t>
            </a:r>
            <a:r>
              <a:rPr lang="en-US" dirty="0" smtClean="0"/>
              <a:t>quality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 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– “Availability of a service X is 99.9%”</a:t>
            </a:r>
          </a:p>
          <a:p>
            <a:pPr marL="0" indent="0">
              <a:buNone/>
            </a:pPr>
            <a:r>
              <a:rPr lang="en-US" dirty="0"/>
              <a:t>– “Response time of a database query Q is between 3 to 5 seconds”</a:t>
            </a:r>
          </a:p>
          <a:p>
            <a:pPr marL="0" indent="0">
              <a:buNone/>
            </a:pPr>
            <a:r>
              <a:rPr lang="en-US" dirty="0"/>
              <a:t>– “Throughput of a server S at peak load time is 0.875”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4033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Key Performance Indicators (KPIs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Low-level </a:t>
            </a:r>
            <a:r>
              <a:rPr lang="en-IN" sz="2800" dirty="0"/>
              <a:t>resource metrics</a:t>
            </a:r>
          </a:p>
          <a:p>
            <a:r>
              <a:rPr lang="en-IN" sz="2800" dirty="0" smtClean="0"/>
              <a:t>Multiple </a:t>
            </a:r>
            <a:r>
              <a:rPr lang="en-IN" sz="2800" dirty="0"/>
              <a:t>KPIs are composed, aggregated, or </a:t>
            </a:r>
            <a:r>
              <a:rPr lang="en-IN" sz="2800" dirty="0" smtClean="0"/>
              <a:t>converted to </a:t>
            </a:r>
            <a:r>
              <a:rPr lang="en-IN" sz="2800" dirty="0"/>
              <a:t>high-level SLOs. </a:t>
            </a:r>
          </a:p>
          <a:p>
            <a:pPr marL="0" indent="0">
              <a:buNone/>
            </a:pPr>
            <a:r>
              <a:rPr lang="en-IN" sz="2800" dirty="0" smtClean="0"/>
              <a:t>Example </a:t>
            </a:r>
            <a:r>
              <a:rPr lang="en-IN" sz="2800" dirty="0"/>
              <a:t>: </a:t>
            </a:r>
          </a:p>
          <a:p>
            <a:pPr marL="0" indent="0">
              <a:buNone/>
            </a:pPr>
            <a:r>
              <a:rPr lang="en-IN" sz="2800" dirty="0"/>
              <a:t>– downtime, uptime, </a:t>
            </a:r>
            <a:r>
              <a:rPr lang="en-IN" sz="2800" dirty="0" err="1"/>
              <a:t>inbytes</a:t>
            </a:r>
            <a:r>
              <a:rPr lang="en-IN" sz="2800" dirty="0"/>
              <a:t>, </a:t>
            </a:r>
            <a:r>
              <a:rPr lang="en-IN" sz="2800" dirty="0" err="1"/>
              <a:t>outbytes</a:t>
            </a:r>
            <a:r>
              <a:rPr lang="en-IN" sz="2800" dirty="0"/>
              <a:t>, packet size, etc.</a:t>
            </a:r>
          </a:p>
          <a:p>
            <a:r>
              <a:rPr lang="en-IN" sz="2800" dirty="0" smtClean="0"/>
              <a:t>Possible </a:t>
            </a:r>
            <a:r>
              <a:rPr lang="en-IN" sz="2800" dirty="0"/>
              <a:t>mapping : </a:t>
            </a:r>
          </a:p>
          <a:p>
            <a:pPr marL="0" indent="0">
              <a:buNone/>
            </a:pPr>
            <a:r>
              <a:rPr lang="en-IN" sz="2800" dirty="0"/>
              <a:t>– Availability (A) = 1 – (downtime/uptime)</a:t>
            </a:r>
          </a:p>
          <a:p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7049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– </a:t>
            </a:r>
            <a:r>
              <a:rPr lang="en-US" dirty="0"/>
              <a:t>Natural questions: </a:t>
            </a:r>
          </a:p>
          <a:p>
            <a:r>
              <a:rPr lang="en-US" dirty="0" smtClean="0"/>
              <a:t>“</a:t>
            </a:r>
            <a:r>
              <a:rPr lang="en-US" dirty="0"/>
              <a:t>who should monitor the performance of the provider?”</a:t>
            </a:r>
          </a:p>
          <a:p>
            <a:r>
              <a:rPr lang="en-US" dirty="0" smtClean="0"/>
              <a:t> </a:t>
            </a:r>
            <a:r>
              <a:rPr lang="en-US" dirty="0"/>
              <a:t>“does the consumer meet its responsibilities?” </a:t>
            </a:r>
          </a:p>
          <a:p>
            <a:pPr marL="0" indent="0">
              <a:buNone/>
            </a:pPr>
            <a:r>
              <a:rPr lang="en-US" dirty="0"/>
              <a:t>– Solution: neutral third-party organization to perform monitoring</a:t>
            </a:r>
          </a:p>
          <a:p>
            <a:pPr marL="0" indent="0">
              <a:buNone/>
            </a:pPr>
            <a:r>
              <a:rPr lang="en-US" dirty="0"/>
              <a:t>– Eliminates conflicts of interest if:</a:t>
            </a:r>
          </a:p>
          <a:p>
            <a:r>
              <a:rPr lang="en-US" dirty="0" smtClean="0"/>
              <a:t> </a:t>
            </a:r>
            <a:r>
              <a:rPr lang="en-US" dirty="0"/>
              <a:t>Provider reports outage at its sole discretion</a:t>
            </a:r>
          </a:p>
          <a:p>
            <a:r>
              <a:rPr lang="en-US" dirty="0" smtClean="0"/>
              <a:t> </a:t>
            </a:r>
            <a:r>
              <a:rPr lang="en-US" dirty="0"/>
              <a:t>Consumer is responsible for an outage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6351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/>
              <a:t>Auditability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– </a:t>
            </a:r>
            <a:r>
              <a:rPr lang="en-US" dirty="0"/>
              <a:t>Consumer requirement:</a:t>
            </a:r>
          </a:p>
          <a:p>
            <a:r>
              <a:rPr lang="en-US" dirty="0" smtClean="0"/>
              <a:t> </a:t>
            </a:r>
            <a:r>
              <a:rPr lang="en-US" dirty="0"/>
              <a:t>Is the provider adhering to legal regulations or industry-standard</a:t>
            </a:r>
          </a:p>
          <a:p>
            <a:r>
              <a:rPr lang="en-US" dirty="0" smtClean="0"/>
              <a:t> </a:t>
            </a:r>
            <a:r>
              <a:rPr lang="en-US" dirty="0"/>
              <a:t>SLA should make it clear how and when to conduct audits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Courtesy:NPTEL</a:t>
            </a:r>
            <a:r>
              <a:rPr lang="en-IN" sz="1400" dirty="0" smtClean="0"/>
              <a:t> Online Course on Cloud Computing by Prof. </a:t>
            </a:r>
            <a:r>
              <a:rPr lang="en-IN" sz="1400" dirty="0" err="1" smtClean="0"/>
              <a:t>Soumya</a:t>
            </a:r>
            <a:r>
              <a:rPr lang="en-IN" sz="1400" dirty="0" smtClean="0"/>
              <a:t> K. </a:t>
            </a:r>
            <a:r>
              <a:rPr lang="en-IN" sz="1400" dirty="0" err="1" smtClean="0"/>
              <a:t>Ghosh</a:t>
            </a:r>
            <a:r>
              <a:rPr lang="en-IN" sz="1400" dirty="0" smtClean="0"/>
              <a:t>, IIT </a:t>
            </a:r>
            <a:r>
              <a:rPr lang="en-IN" sz="1400" dirty="0" err="1" smtClean="0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4598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1055</Words>
  <Application>Microsoft Office PowerPoint</Application>
  <PresentationFormat>On-screen Show (4:3)</PresentationFormat>
  <Paragraphs>99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PROBLEMS ON SLA</vt:lpstr>
      <vt:lpstr>SLA</vt:lpstr>
      <vt:lpstr>PowerPoint Presentation</vt:lpstr>
      <vt:lpstr>PowerPoint Presentation</vt:lpstr>
      <vt:lpstr>SLA Contents</vt:lpstr>
      <vt:lpstr>Service Level Objectives (SLOs)</vt:lpstr>
      <vt:lpstr>Key Performance Indicators (KPIs)</vt:lpstr>
      <vt:lpstr>Monitoring:</vt:lpstr>
      <vt:lpstr>Auditability</vt:lpstr>
      <vt:lpstr>– Metrics for Monitoring and Auditing </vt:lpstr>
      <vt:lpstr>– Metrics for Monitoring and Auditing </vt:lpstr>
      <vt:lpstr>Example –Cloud SLAs</vt:lpstr>
      <vt:lpstr>Example –Cloud SLAs</vt:lpstr>
      <vt:lpstr>Example –Cloud SLAs</vt:lpstr>
      <vt:lpstr>Example –Cloud SLAs</vt:lpstr>
      <vt:lpstr>PowerPoint Presentation</vt:lpstr>
      <vt:lpstr>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31</cp:revision>
  <dcterms:created xsi:type="dcterms:W3CDTF">2023-03-22T18:06:57Z</dcterms:created>
  <dcterms:modified xsi:type="dcterms:W3CDTF">2023-03-27T03:48:31Z</dcterms:modified>
</cp:coreProperties>
</file>